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9" r:id="rId1"/>
  </p:sldMasterIdLst>
  <p:sldIdLst>
    <p:sldId id="256" r:id="rId2"/>
    <p:sldId id="257" r:id="rId3"/>
    <p:sldId id="266" r:id="rId4"/>
    <p:sldId id="258" r:id="rId5"/>
    <p:sldId id="259" r:id="rId6"/>
    <p:sldId id="260" r:id="rId7"/>
    <p:sldId id="261" r:id="rId8"/>
    <p:sldId id="262" r:id="rId9"/>
    <p:sldId id="263" r:id="rId10"/>
    <p:sldId id="264" r:id="rId11"/>
    <p:sldId id="265"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15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3.png>
</file>

<file path=ppt/media/image4.png>
</file>

<file path=ppt/media/image5.pn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ru-RU"/>
              <a:t>Образец заголовка</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4117988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dirty="0"/>
              <a:t>Вставка рисунка</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6" name="Footer Placeholder 5"/>
          <p:cNvSpPr>
            <a:spLocks noGrp="1"/>
          </p:cNvSpPr>
          <p:nvPr>
            <p:ph type="ftr" sz="quarter" idx="11"/>
          </p:nvPr>
        </p:nvSpPr>
        <p:spPr/>
        <p:txBody>
          <a:bodyPr/>
          <a:lstStyle/>
          <a:p>
            <a:endParaRPr lang="ru-RU" dirty="0"/>
          </a:p>
        </p:txBody>
      </p:sp>
      <p:sp>
        <p:nvSpPr>
          <p:cNvPr id="7" name="Slide Number Placeholder 6"/>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4122902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ru-RU"/>
              <a:t>Образец заголовка</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4" name="Date Placeholder 3"/>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7838237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ru-RU"/>
              <a:t>Образец заголовка</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ru-RU"/>
              <a:t>Образец текста</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4" name="Date Placeholder 3"/>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F17C6728-A8E1-4DEA-A041-6A06F8E0644F}" type="slidenum">
              <a:rPr lang="ru-RU" smtClean="0"/>
              <a:t>‹#›</a:t>
            </a:fld>
            <a:endParaRPr lang="ru-RU"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0312816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ru-RU"/>
              <a:t>Образец заголовка</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35262170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и колонк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ru-RU"/>
              <a:t>Образец заголовка</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4"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8268743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ru-RU"/>
              <a:t>Образец заголовка</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dirty="0"/>
              <a:t>Вставка рисунка</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dirty="0"/>
              <a:t>Вставка рисунка</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dirty="0"/>
              <a:t>Вставка рисунка</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4"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8740257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nchorCtr="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30353386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ru-RU"/>
              <a:t>Образец заголовка</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3034361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3"/>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41482401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ru-RU"/>
              <a:t>Образец заголовка</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5" name="Footer Placeholder 4"/>
          <p:cNvSpPr>
            <a:spLocks noGrp="1"/>
          </p:cNvSpPr>
          <p:nvPr>
            <p:ph type="ftr" sz="quarter" idx="11"/>
          </p:nvPr>
        </p:nvSpPr>
        <p:spPr/>
        <p:txBody>
          <a:bodyPr/>
          <a:lstStyle/>
          <a:p>
            <a:endParaRPr lang="ru-RU" dirty="0"/>
          </a:p>
        </p:txBody>
      </p:sp>
      <p:sp>
        <p:nvSpPr>
          <p:cNvPr id="6" name="Slide Number Placeholder 5"/>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467883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6" name="Footer Placeholder 5"/>
          <p:cNvSpPr>
            <a:spLocks noGrp="1"/>
          </p:cNvSpPr>
          <p:nvPr>
            <p:ph type="ftr" sz="quarter" idx="11"/>
          </p:nvPr>
        </p:nvSpPr>
        <p:spPr/>
        <p:txBody>
          <a:bodyPr/>
          <a:lstStyle/>
          <a:p>
            <a:endParaRPr lang="ru-RU" dirty="0"/>
          </a:p>
        </p:txBody>
      </p:sp>
      <p:sp>
        <p:nvSpPr>
          <p:cNvPr id="7" name="Slide Number Placeholder 6"/>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3924950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a:t>Образец заголовка</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8" name="Footer Placeholder 7"/>
          <p:cNvSpPr>
            <a:spLocks noGrp="1"/>
          </p:cNvSpPr>
          <p:nvPr>
            <p:ph type="ftr" sz="quarter" idx="11"/>
          </p:nvPr>
        </p:nvSpPr>
        <p:spPr/>
        <p:txBody>
          <a:bodyPr/>
          <a:lstStyle/>
          <a:p>
            <a:endParaRPr lang="ru-RU" dirty="0"/>
          </a:p>
        </p:txBody>
      </p:sp>
      <p:sp>
        <p:nvSpPr>
          <p:cNvPr id="9" name="Slide Number Placeholder 8"/>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4191065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7" name="Date Placeholder 2"/>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5" name="Footer Placeholder 3"/>
          <p:cNvSpPr>
            <a:spLocks noGrp="1"/>
          </p:cNvSpPr>
          <p:nvPr>
            <p:ph type="ftr" sz="quarter" idx="11"/>
          </p:nvPr>
        </p:nvSpPr>
        <p:spPr/>
        <p:txBody>
          <a:bodyPr/>
          <a:lstStyle/>
          <a:p>
            <a:endParaRPr lang="ru-RU" dirty="0"/>
          </a:p>
        </p:txBody>
      </p:sp>
      <p:sp>
        <p:nvSpPr>
          <p:cNvPr id="6" name="Slide Number Placeholder 4"/>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4207564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5" name="Footer Placeholder 2"/>
          <p:cNvSpPr>
            <a:spLocks noGrp="1"/>
          </p:cNvSpPr>
          <p:nvPr>
            <p:ph type="ftr" sz="quarter" idx="11"/>
          </p:nvPr>
        </p:nvSpPr>
        <p:spPr/>
        <p:txBody>
          <a:bodyPr/>
          <a:lstStyle/>
          <a:p>
            <a:endParaRPr lang="ru-RU" dirty="0"/>
          </a:p>
        </p:txBody>
      </p:sp>
      <p:sp>
        <p:nvSpPr>
          <p:cNvPr id="6" name="Slide Number Placeholder 3"/>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2947271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ru-RU"/>
              <a:t>Образец заголовка</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7" name="Date Placeholder 4"/>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5" name="Footer Placeholder 5"/>
          <p:cNvSpPr>
            <a:spLocks noGrp="1"/>
          </p:cNvSpPr>
          <p:nvPr>
            <p:ph type="ftr" sz="quarter" idx="11"/>
          </p:nvPr>
        </p:nvSpPr>
        <p:spPr/>
        <p:txBody>
          <a:bodyPr/>
          <a:lstStyle/>
          <a:p>
            <a:endParaRPr lang="ru-RU" dirty="0"/>
          </a:p>
        </p:txBody>
      </p:sp>
      <p:sp>
        <p:nvSpPr>
          <p:cNvPr id="6" name="Slide Number Placeholder 6"/>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2747308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dirty="0"/>
              <a:t>Вставка рисунка</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3B51E805-4781-4E77-816C-6DEA8B8D81E7}" type="datetimeFigureOut">
              <a:rPr lang="ru-RU" smtClean="0"/>
              <a:t>15.04.2021</a:t>
            </a:fld>
            <a:endParaRPr lang="ru-RU" dirty="0"/>
          </a:p>
        </p:txBody>
      </p:sp>
      <p:sp>
        <p:nvSpPr>
          <p:cNvPr id="6" name="Footer Placeholder 5"/>
          <p:cNvSpPr>
            <a:spLocks noGrp="1"/>
          </p:cNvSpPr>
          <p:nvPr>
            <p:ph type="ftr" sz="quarter" idx="11"/>
          </p:nvPr>
        </p:nvSpPr>
        <p:spPr/>
        <p:txBody>
          <a:bodyPr/>
          <a:lstStyle/>
          <a:p>
            <a:endParaRPr lang="ru-RU" dirty="0"/>
          </a:p>
        </p:txBody>
      </p:sp>
      <p:sp>
        <p:nvSpPr>
          <p:cNvPr id="7" name="Slide Number Placeholder 6"/>
          <p:cNvSpPr>
            <a:spLocks noGrp="1"/>
          </p:cNvSpPr>
          <p:nvPr>
            <p:ph type="sldNum" sz="quarter" idx="12"/>
          </p:nvPr>
        </p:nvSpPr>
        <p:spPr/>
        <p:txBody>
          <a:bodyPr/>
          <a:lstStyle/>
          <a:p>
            <a:fld id="{F17C6728-A8E1-4DEA-A041-6A06F8E0644F}" type="slidenum">
              <a:rPr lang="ru-RU" smtClean="0"/>
              <a:t>‹#›</a:t>
            </a:fld>
            <a:endParaRPr lang="ru-RU" dirty="0"/>
          </a:p>
        </p:txBody>
      </p:sp>
    </p:spTree>
    <p:extLst>
      <p:ext uri="{BB962C8B-B14F-4D97-AF65-F5344CB8AC3E}">
        <p14:creationId xmlns:p14="http://schemas.microsoft.com/office/powerpoint/2010/main" val="3906277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ru-RU"/>
              <a:t>Образец заголовка</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B51E805-4781-4E77-816C-6DEA8B8D81E7}" type="datetimeFigureOut">
              <a:rPr lang="ru-RU" smtClean="0"/>
              <a:t>15.04.2021</a:t>
            </a:fld>
            <a:endParaRPr lang="ru-RU"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ru-RU"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F17C6728-A8E1-4DEA-A041-6A06F8E0644F}" type="slidenum">
              <a:rPr lang="ru-RU" smtClean="0"/>
              <a:t>‹#›</a:t>
            </a:fld>
            <a:endParaRPr lang="ru-RU" dirty="0"/>
          </a:p>
        </p:txBody>
      </p:sp>
    </p:spTree>
    <p:extLst>
      <p:ext uri="{BB962C8B-B14F-4D97-AF65-F5344CB8AC3E}">
        <p14:creationId xmlns:p14="http://schemas.microsoft.com/office/powerpoint/2010/main" val="3148904488"/>
      </p:ext>
    </p:extLst>
  </p:cSld>
  <p:clrMap bg1="dk1" tx1="lt1" bg2="dk2" tx2="lt2" accent1="accent1" accent2="accent2" accent3="accent3" accent4="accent4" accent5="accent5" accent6="accent6" hlink="hlink" folHlink="folHlink"/>
  <p:sldLayoutIdLst>
    <p:sldLayoutId id="2147483900" r:id="rId1"/>
    <p:sldLayoutId id="2147483901" r:id="rId2"/>
    <p:sldLayoutId id="2147483902" r:id="rId3"/>
    <p:sldLayoutId id="2147483903" r:id="rId4"/>
    <p:sldLayoutId id="2147483904" r:id="rId5"/>
    <p:sldLayoutId id="2147483905" r:id="rId6"/>
    <p:sldLayoutId id="2147483906" r:id="rId7"/>
    <p:sldLayoutId id="2147483907" r:id="rId8"/>
    <p:sldLayoutId id="2147483908" r:id="rId9"/>
    <p:sldLayoutId id="2147483909" r:id="rId10"/>
    <p:sldLayoutId id="2147483910" r:id="rId11"/>
    <p:sldLayoutId id="2147483911" r:id="rId12"/>
    <p:sldLayoutId id="2147483912" r:id="rId13"/>
    <p:sldLayoutId id="2147483913" r:id="rId14"/>
    <p:sldLayoutId id="2147483914" r:id="rId15"/>
    <p:sldLayoutId id="2147483915" r:id="rId16"/>
    <p:sldLayoutId id="214748391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90002A-E9F0-48D4-9A4C-03D66D1AF1E9}"/>
              </a:ext>
            </a:extLst>
          </p:cNvPr>
          <p:cNvSpPr txBox="1"/>
          <p:nvPr/>
        </p:nvSpPr>
        <p:spPr>
          <a:xfrm>
            <a:off x="0" y="450376"/>
            <a:ext cx="12192000" cy="830997"/>
          </a:xfrm>
          <a:prstGeom prst="rect">
            <a:avLst/>
          </a:prstGeom>
          <a:noFill/>
        </p:spPr>
        <p:txBody>
          <a:bodyPr wrap="square" rtlCol="0">
            <a:spAutoFit/>
          </a:bodyPr>
          <a:lstStyle/>
          <a:p>
            <a:pPr algn="ctr"/>
            <a:r>
              <a:rPr lang="uk-UA" sz="2400" dirty="0">
                <a:latin typeface="Times New Roman" panose="02020603050405020304" pitchFamily="18" charset="0"/>
                <a:cs typeface="Times New Roman" panose="02020603050405020304" pitchFamily="18" charset="0"/>
              </a:rPr>
              <a:t>Київський національний університет ім. Тараса Шевченка</a:t>
            </a:r>
          </a:p>
          <a:p>
            <a:pPr algn="ctr"/>
            <a:r>
              <a:rPr lang="uk-UA" sz="2400" dirty="0">
                <a:latin typeface="Times New Roman" panose="02020603050405020304" pitchFamily="18" charset="0"/>
                <a:cs typeface="Times New Roman" panose="02020603050405020304" pitchFamily="18" charset="0"/>
              </a:rPr>
              <a:t>Факультет ком’ютерних наук та кібрернетики</a:t>
            </a:r>
          </a:p>
        </p:txBody>
      </p:sp>
      <p:sp>
        <p:nvSpPr>
          <p:cNvPr id="5" name="TextBox 4">
            <a:extLst>
              <a:ext uri="{FF2B5EF4-FFF2-40B4-BE49-F238E27FC236}">
                <a16:creationId xmlns:a16="http://schemas.microsoft.com/office/drawing/2014/main" id="{E41FB41D-72B8-4163-BE24-B2C35ECAA449}"/>
              </a:ext>
            </a:extLst>
          </p:cNvPr>
          <p:cNvSpPr txBox="1"/>
          <p:nvPr/>
        </p:nvSpPr>
        <p:spPr>
          <a:xfrm>
            <a:off x="2306472" y="2513042"/>
            <a:ext cx="7979391" cy="1754326"/>
          </a:xfrm>
          <a:prstGeom prst="rect">
            <a:avLst/>
          </a:prstGeom>
          <a:noFill/>
        </p:spPr>
        <p:txBody>
          <a:bodyPr wrap="square" rtlCol="0">
            <a:spAutoFit/>
          </a:bodyPr>
          <a:lstStyle/>
          <a:p>
            <a:pPr algn="ctr"/>
            <a:r>
              <a:rPr lang="uk-UA" sz="3600" dirty="0">
                <a:latin typeface="Times New Roman" panose="02020603050405020304" pitchFamily="18" charset="0"/>
                <a:cs typeface="Times New Roman" panose="02020603050405020304" pitchFamily="18" charset="0"/>
              </a:rPr>
              <a:t>Презентація на тему</a:t>
            </a:r>
            <a:r>
              <a:rPr lang="en-US" sz="3600" dirty="0">
                <a:latin typeface="Times New Roman" panose="02020603050405020304" pitchFamily="18" charset="0"/>
                <a:cs typeface="Times New Roman" panose="02020603050405020304" pitchFamily="18" charset="0"/>
              </a:rPr>
              <a:t>: </a:t>
            </a:r>
            <a:r>
              <a:rPr lang="en-US" sz="3600" i="1" dirty="0">
                <a:latin typeface="Times New Roman" panose="02020603050405020304" pitchFamily="18" charset="0"/>
                <a:cs typeface="Times New Roman" panose="02020603050405020304" pitchFamily="18" charset="0"/>
              </a:rPr>
              <a:t>“</a:t>
            </a:r>
            <a:r>
              <a:rPr lang="uk-UA" sz="3600" i="1" dirty="0">
                <a:latin typeface="Times New Roman" panose="02020603050405020304" pitchFamily="18" charset="0"/>
                <a:cs typeface="Times New Roman" panose="02020603050405020304" pitchFamily="18" charset="0"/>
              </a:rPr>
              <a:t>Давньогрецька міфологія</a:t>
            </a:r>
            <a:r>
              <a:rPr lang="en-US" sz="3600" i="1" dirty="0">
                <a:latin typeface="Times New Roman" panose="02020603050405020304" pitchFamily="18" charset="0"/>
                <a:cs typeface="Times New Roman" panose="02020603050405020304" pitchFamily="18" charset="0"/>
              </a:rPr>
              <a:t>: </a:t>
            </a:r>
            <a:r>
              <a:rPr lang="uk-UA" sz="3600" i="1" dirty="0">
                <a:latin typeface="Times New Roman" panose="02020603050405020304" pitchFamily="18" charset="0"/>
                <a:cs typeface="Times New Roman" panose="02020603050405020304" pitchFamily="18" charset="0"/>
              </a:rPr>
              <a:t>джерела, пантеон, основні міфи</a:t>
            </a:r>
            <a:r>
              <a:rPr lang="en-US" sz="3600" i="1" dirty="0">
                <a:latin typeface="Times New Roman" panose="02020603050405020304" pitchFamily="18" charset="0"/>
                <a:cs typeface="Times New Roman" panose="02020603050405020304" pitchFamily="18" charset="0"/>
              </a:rPr>
              <a:t>”</a:t>
            </a:r>
            <a:endParaRPr lang="ru-RU" sz="3600" i="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67C26D11-CAC0-4BF1-AE6C-87E3F62B1BDC}"/>
              </a:ext>
            </a:extLst>
          </p:cNvPr>
          <p:cNvSpPr txBox="1"/>
          <p:nvPr/>
        </p:nvSpPr>
        <p:spPr>
          <a:xfrm>
            <a:off x="9121253" y="4380932"/>
            <a:ext cx="3070747" cy="646331"/>
          </a:xfrm>
          <a:prstGeom prst="rect">
            <a:avLst/>
          </a:prstGeom>
          <a:noFill/>
        </p:spPr>
        <p:txBody>
          <a:bodyPr wrap="square" rtlCol="0">
            <a:spAutoFit/>
          </a:bodyPr>
          <a:lstStyle/>
          <a:p>
            <a:r>
              <a:rPr lang="uk-UA" i="1" dirty="0"/>
              <a:t>Підготував студент К-28</a:t>
            </a:r>
          </a:p>
          <a:p>
            <a:r>
              <a:rPr lang="uk-UA" i="1" dirty="0"/>
              <a:t>Гуща Дмитро</a:t>
            </a:r>
            <a:endParaRPr lang="ru-RU" i="1" dirty="0"/>
          </a:p>
        </p:txBody>
      </p:sp>
      <p:sp>
        <p:nvSpPr>
          <p:cNvPr id="7" name="TextBox 6">
            <a:extLst>
              <a:ext uri="{FF2B5EF4-FFF2-40B4-BE49-F238E27FC236}">
                <a16:creationId xmlns:a16="http://schemas.microsoft.com/office/drawing/2014/main" id="{0AE72E53-0329-4F86-A6A7-4347AD17E312}"/>
              </a:ext>
            </a:extLst>
          </p:cNvPr>
          <p:cNvSpPr txBox="1"/>
          <p:nvPr/>
        </p:nvSpPr>
        <p:spPr>
          <a:xfrm>
            <a:off x="4990530" y="6300661"/>
            <a:ext cx="2210937" cy="523220"/>
          </a:xfrm>
          <a:prstGeom prst="rect">
            <a:avLst/>
          </a:prstGeom>
          <a:noFill/>
        </p:spPr>
        <p:txBody>
          <a:bodyPr wrap="square" rtlCol="0">
            <a:spAutoFit/>
          </a:bodyPr>
          <a:lstStyle/>
          <a:p>
            <a:pPr algn="ctr"/>
            <a:r>
              <a:rPr lang="uk-UA" sz="2800" dirty="0">
                <a:latin typeface="Times New Roman" panose="02020603050405020304" pitchFamily="18" charset="0"/>
                <a:cs typeface="Times New Roman" panose="02020603050405020304" pitchFamily="18" charset="0"/>
              </a:rPr>
              <a:t>2021</a:t>
            </a:r>
            <a:endParaRPr lang="ru-RU"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7293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C520A2B-67CF-48B3-8CA6-EB1C0225136F}"/>
              </a:ext>
            </a:extLst>
          </p:cNvPr>
          <p:cNvSpPr txBox="1"/>
          <p:nvPr/>
        </p:nvSpPr>
        <p:spPr>
          <a:xfrm>
            <a:off x="559557" y="225022"/>
            <a:ext cx="6701051" cy="2308324"/>
          </a:xfrm>
          <a:prstGeom prst="rect">
            <a:avLst/>
          </a:prstGeom>
          <a:noFill/>
        </p:spPr>
        <p:txBody>
          <a:bodyPr wrap="square" rtlCol="0">
            <a:spAutoFit/>
          </a:bodyPr>
          <a:lstStyle/>
          <a:p>
            <a:r>
              <a:rPr lang="ru-RU" sz="2400" dirty="0"/>
              <a:t>	Виникнення м</a:t>
            </a:r>
            <a:r>
              <a:rPr lang="uk-UA" sz="2400" dirty="0"/>
              <a:t>іст-держав і подальший розвиток рабовласництва також мали вплив на характер грецької релігії. У </a:t>
            </a:r>
            <a:r>
              <a:rPr lang="ru-RU" sz="2400" dirty="0"/>
              <a:t>VIII — VII століттях до н. е. з'явилися й поширились культи богів покровителів ремесла і торгівлі. </a:t>
            </a:r>
          </a:p>
        </p:txBody>
      </p:sp>
      <p:sp>
        <p:nvSpPr>
          <p:cNvPr id="5" name="TextBox 4">
            <a:extLst>
              <a:ext uri="{FF2B5EF4-FFF2-40B4-BE49-F238E27FC236}">
                <a16:creationId xmlns:a16="http://schemas.microsoft.com/office/drawing/2014/main" id="{BD82443F-7363-4A5F-A6EF-7E0022408951}"/>
              </a:ext>
            </a:extLst>
          </p:cNvPr>
          <p:cNvSpPr txBox="1"/>
          <p:nvPr/>
        </p:nvSpPr>
        <p:spPr>
          <a:xfrm>
            <a:off x="7506269" y="1183646"/>
            <a:ext cx="3607559" cy="3785652"/>
          </a:xfrm>
          <a:prstGeom prst="rect">
            <a:avLst/>
          </a:prstGeom>
          <a:noFill/>
        </p:spPr>
        <p:txBody>
          <a:bodyPr wrap="square" rtlCol="0">
            <a:spAutoFit/>
          </a:bodyPr>
          <a:lstStyle/>
          <a:p>
            <a:r>
              <a:rPr lang="uk-UA" sz="2400" dirty="0"/>
              <a:t>	Далеко не завжди храм був єдиним місцем поклонінням богам. Їм поклонялись де-інде</a:t>
            </a:r>
            <a:r>
              <a:rPr lang="en-US" sz="2400" dirty="0"/>
              <a:t>: </a:t>
            </a:r>
            <a:r>
              <a:rPr lang="uk-UA" sz="2400" dirty="0"/>
              <a:t>у горах, гях, лугах, біля джерел тощо. З часом такі місця ставали священними і там будували храм. </a:t>
            </a:r>
            <a:endParaRPr lang="ru-RU" sz="2400" dirty="0"/>
          </a:p>
        </p:txBody>
      </p:sp>
      <p:pic>
        <p:nvPicPr>
          <p:cNvPr id="7170" name="Picture 2" descr="https://upload.wikimedia.org/wikipedia/commons/3/38/Lightmatter_acropolis.jpg">
            <a:extLst>
              <a:ext uri="{FF2B5EF4-FFF2-40B4-BE49-F238E27FC236}">
                <a16:creationId xmlns:a16="http://schemas.microsoft.com/office/drawing/2014/main" id="{7D1E345D-40C0-4183-A760-565725F408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8739" y="2533346"/>
            <a:ext cx="6114197" cy="40761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D0B695-7FFC-495B-84A3-379EDD825885}"/>
              </a:ext>
            </a:extLst>
          </p:cNvPr>
          <p:cNvSpPr txBox="1"/>
          <p:nvPr/>
        </p:nvSpPr>
        <p:spPr>
          <a:xfrm>
            <a:off x="6826155" y="5132149"/>
            <a:ext cx="2893326" cy="1477328"/>
          </a:xfrm>
          <a:prstGeom prst="rect">
            <a:avLst/>
          </a:prstGeom>
          <a:noFill/>
        </p:spPr>
        <p:txBody>
          <a:bodyPr wrap="square" rtlCol="0">
            <a:spAutoFit/>
          </a:bodyPr>
          <a:lstStyle/>
          <a:p>
            <a:r>
              <a:rPr lang="uk-UA" dirty="0"/>
              <a:t>Акрополь(храм побудований у розквіт храмового будівництва, у так звану золоту добу Перикла)</a:t>
            </a:r>
            <a:endParaRPr lang="ru-RU" dirty="0"/>
          </a:p>
        </p:txBody>
      </p:sp>
    </p:spTree>
    <p:extLst>
      <p:ext uri="{BB962C8B-B14F-4D97-AF65-F5344CB8AC3E}">
        <p14:creationId xmlns:p14="http://schemas.microsoft.com/office/powerpoint/2010/main" val="480065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E64C4BB-3946-4D8A-BDCA-E9ADAD84F3AD}"/>
              </a:ext>
            </a:extLst>
          </p:cNvPr>
          <p:cNvSpPr txBox="1"/>
          <p:nvPr/>
        </p:nvSpPr>
        <p:spPr>
          <a:xfrm>
            <a:off x="2595348" y="227408"/>
            <a:ext cx="7001301" cy="523220"/>
          </a:xfrm>
          <a:prstGeom prst="rect">
            <a:avLst/>
          </a:prstGeom>
          <a:noFill/>
        </p:spPr>
        <p:txBody>
          <a:bodyPr wrap="square" rtlCol="0">
            <a:spAutoFit/>
          </a:bodyPr>
          <a:lstStyle/>
          <a:p>
            <a:pPr algn="ctr"/>
            <a:r>
              <a:rPr lang="uk-UA" sz="2800" dirty="0"/>
              <a:t>Основні міфи Давньої Греції</a:t>
            </a:r>
            <a:endParaRPr lang="ru-RU" sz="2800" dirty="0"/>
          </a:p>
        </p:txBody>
      </p:sp>
      <p:sp>
        <p:nvSpPr>
          <p:cNvPr id="5" name="TextBox 4">
            <a:extLst>
              <a:ext uri="{FF2B5EF4-FFF2-40B4-BE49-F238E27FC236}">
                <a16:creationId xmlns:a16="http://schemas.microsoft.com/office/drawing/2014/main" id="{686FD342-1B23-4163-85B3-1BD232C3F9AA}"/>
              </a:ext>
            </a:extLst>
          </p:cNvPr>
          <p:cNvSpPr txBox="1"/>
          <p:nvPr/>
        </p:nvSpPr>
        <p:spPr>
          <a:xfrm>
            <a:off x="518615" y="928048"/>
            <a:ext cx="4544705" cy="461665"/>
          </a:xfrm>
          <a:prstGeom prst="rect">
            <a:avLst/>
          </a:prstGeom>
          <a:noFill/>
        </p:spPr>
        <p:txBody>
          <a:bodyPr wrap="square" rtlCol="0">
            <a:spAutoFit/>
          </a:bodyPr>
          <a:lstStyle/>
          <a:p>
            <a:pPr marL="342900" indent="-342900">
              <a:buAutoNum type="arabicParenR"/>
            </a:pPr>
            <a:r>
              <a:rPr lang="uk-UA" sz="2400" dirty="0"/>
              <a:t>12 Подвигів Геракла</a:t>
            </a:r>
          </a:p>
        </p:txBody>
      </p:sp>
      <p:sp>
        <p:nvSpPr>
          <p:cNvPr id="6" name="TextBox 5">
            <a:extLst>
              <a:ext uri="{FF2B5EF4-FFF2-40B4-BE49-F238E27FC236}">
                <a16:creationId xmlns:a16="http://schemas.microsoft.com/office/drawing/2014/main" id="{657B0C7A-11FE-451A-A51B-CA1132916EED}"/>
              </a:ext>
            </a:extLst>
          </p:cNvPr>
          <p:cNvSpPr txBox="1"/>
          <p:nvPr/>
        </p:nvSpPr>
        <p:spPr>
          <a:xfrm>
            <a:off x="534535" y="1567133"/>
            <a:ext cx="11122925" cy="4801314"/>
          </a:xfrm>
          <a:prstGeom prst="rect">
            <a:avLst/>
          </a:prstGeom>
          <a:noFill/>
        </p:spPr>
        <p:txBody>
          <a:bodyPr wrap="square" rtlCol="0">
            <a:spAutoFit/>
          </a:bodyPr>
          <a:lstStyle/>
          <a:p>
            <a:r>
              <a:rPr lang="ru-RU" dirty="0"/>
              <a:t>У Еврістея, який владарював над аргів’янами, Геракл задля спокути вбивства дітей мусив звершити 10 подвигів (їх визначив Еврістей), після чого Зевс мав подарувати Гераклу безсмертя. Але цар не зарахував два з них і назначив нові, таким чином герой звершив їх 12. Відомо, що на перших 10 герой витратив 8 років.</a:t>
            </a:r>
          </a:p>
          <a:p>
            <a:r>
              <a:rPr lang="uk-UA" dirty="0"/>
              <a:t>П</a:t>
            </a:r>
            <a:r>
              <a:rPr lang="ru-RU" dirty="0"/>
              <a:t>одвиги</a:t>
            </a:r>
            <a:r>
              <a:rPr lang="en-US" dirty="0"/>
              <a:t>:</a:t>
            </a:r>
          </a:p>
          <a:p>
            <a:r>
              <a:rPr lang="uk-UA" dirty="0"/>
              <a:t>	1)Боротьба з немейським левом</a:t>
            </a:r>
          </a:p>
          <a:p>
            <a:r>
              <a:rPr lang="uk-UA" dirty="0"/>
              <a:t>	2)Знищення багатоголової змії, лернейської гідри</a:t>
            </a:r>
          </a:p>
          <a:p>
            <a:r>
              <a:rPr lang="uk-UA" dirty="0"/>
              <a:t>	3)Лови надзвичайно прудкої керинейскої лані</a:t>
            </a:r>
          </a:p>
          <a:p>
            <a:r>
              <a:rPr lang="uk-UA" dirty="0"/>
              <a:t>	4) Знищення стімфавійських птахів</a:t>
            </a:r>
          </a:p>
          <a:p>
            <a:r>
              <a:rPr lang="uk-UA" dirty="0"/>
              <a:t>	5)Полювання на велитенського еріматанськго вепра</a:t>
            </a:r>
          </a:p>
          <a:p>
            <a:r>
              <a:rPr lang="uk-UA" dirty="0"/>
              <a:t>	6)Здобуття для доньки Еврістея Адмети пояся цариці амазонок Іпполіти</a:t>
            </a:r>
          </a:p>
          <a:p>
            <a:r>
              <a:rPr lang="uk-UA" dirty="0"/>
              <a:t>	7)Очищення Авгієвих стаєнь, які не мили багато років.</a:t>
            </a:r>
          </a:p>
          <a:p>
            <a:r>
              <a:rPr lang="uk-UA" dirty="0"/>
              <a:t>	8)Подолання критського бика</a:t>
            </a:r>
          </a:p>
          <a:p>
            <a:r>
              <a:rPr lang="uk-UA" dirty="0"/>
              <a:t>	9)Кирадення людоїдних коней царя Діомеда</a:t>
            </a:r>
          </a:p>
          <a:p>
            <a:r>
              <a:rPr lang="uk-UA" dirty="0"/>
              <a:t>	10)Викрадення корів страхітливого триголового велетня Геріона</a:t>
            </a:r>
          </a:p>
          <a:p>
            <a:r>
              <a:rPr lang="uk-UA" dirty="0"/>
              <a:t>	11)Викрадення золотих яблук із саду Гесперид</a:t>
            </a:r>
          </a:p>
          <a:p>
            <a:r>
              <a:rPr lang="uk-UA" dirty="0"/>
              <a:t>	12)Приборкання Цербера з царства Аїда</a:t>
            </a:r>
            <a:endParaRPr lang="ru-RU" dirty="0"/>
          </a:p>
        </p:txBody>
      </p:sp>
    </p:spTree>
    <p:extLst>
      <p:ext uri="{BB962C8B-B14F-4D97-AF65-F5344CB8AC3E}">
        <p14:creationId xmlns:p14="http://schemas.microsoft.com/office/powerpoint/2010/main" val="686082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7CF5145-EC7C-4CF3-9A70-ECFEF388D2E6}"/>
              </a:ext>
            </a:extLst>
          </p:cNvPr>
          <p:cNvSpPr txBox="1"/>
          <p:nvPr/>
        </p:nvSpPr>
        <p:spPr>
          <a:xfrm>
            <a:off x="464023" y="232013"/>
            <a:ext cx="4380933" cy="461665"/>
          </a:xfrm>
          <a:prstGeom prst="rect">
            <a:avLst/>
          </a:prstGeom>
          <a:noFill/>
        </p:spPr>
        <p:txBody>
          <a:bodyPr wrap="square" rtlCol="0">
            <a:spAutoFit/>
          </a:bodyPr>
          <a:lstStyle/>
          <a:p>
            <a:r>
              <a:rPr lang="uk-UA" sz="2400" dirty="0"/>
              <a:t>2)Міф про Прометея</a:t>
            </a:r>
            <a:endParaRPr lang="ru-RU" sz="2400" dirty="0"/>
          </a:p>
        </p:txBody>
      </p:sp>
      <p:sp>
        <p:nvSpPr>
          <p:cNvPr id="5" name="TextBox 4">
            <a:extLst>
              <a:ext uri="{FF2B5EF4-FFF2-40B4-BE49-F238E27FC236}">
                <a16:creationId xmlns:a16="http://schemas.microsoft.com/office/drawing/2014/main" id="{0DD7AB3D-31ED-49C0-B493-53CCD2B5A2BD}"/>
              </a:ext>
            </a:extLst>
          </p:cNvPr>
          <p:cNvSpPr txBox="1"/>
          <p:nvPr/>
        </p:nvSpPr>
        <p:spPr>
          <a:xfrm>
            <a:off x="464023" y="805218"/>
            <a:ext cx="10699845" cy="6463308"/>
          </a:xfrm>
          <a:prstGeom prst="rect">
            <a:avLst/>
          </a:prstGeom>
          <a:noFill/>
        </p:spPr>
        <p:txBody>
          <a:bodyPr wrap="square" rtlCol="0">
            <a:spAutoFit/>
          </a:bodyPr>
          <a:lstStyle/>
          <a:p>
            <a:r>
              <a:rPr lang="ru-RU" dirty="0"/>
              <a:t>	Під час суперечки щодо того, яку частину жертв люди мусять віддавати богам, Прометей вирішив допомогти людям, котрі жили надголодь і були безсилі проти могутніх олімпійців. Прометей поділив забитого жертовного бика на дві частини. В одну купу склав усе мʼясо й накрив шкурою тварини, а в другу — самі кістки, поклавши на них шматки жиру. Зевс, уведений в оману, вибрав купу, яка лисніла смачним жиром. Відтоді люди стали приносити в жертву богам кістки, тобто гіршу частину вбитої тварини, а самі їли мʼясо.</a:t>
            </a:r>
          </a:p>
          <a:p>
            <a:r>
              <a:rPr lang="ru-RU" dirty="0"/>
              <a:t>Зевс розгнівався на людей і забрав у них вогонь аби тим довелося їсти м'ясо сирим. Однак Прометей викрав вогонь з Олімпу, взявши його від сонячної колісниці (або кузні Гефеста), і приніс його людям у тростинці. Так людський рід було врятовано від голоду й холоду. З часом люди стали могутніми і майстерними в різних справах. </a:t>
            </a:r>
          </a:p>
          <a:p>
            <a:r>
              <a:rPr lang="ru-RU" dirty="0"/>
              <a:t>	Зевс, бачачи силу людей, задумав помститися. Він наказав Гефестові створити з глини найпрекраснішу, але нерозважливу, жінку Пандору та віддати її Епіметею. Та Прометей здогадався про підступ Зевса й наказав братові не приймати дарів. Епіметей не послухався і взяв Пандору за дружину. Вона відкрила скриньку з лихами, якою володів Епіметей, і так світ наповнили різні нещастя, від яких потерпають люди.</a:t>
            </a:r>
          </a:p>
          <a:p>
            <a:r>
              <a:rPr lang="ru-RU" dirty="0"/>
              <a:t>Зевс звелів схопити й прикути Прометея до однієї із скель Кавказу і пробити йому списом груди. Щоранку на скелю сідав орел і гострим дзьобом рвав печінку. За ніч печінка відростала, а вранці орел прилітав знову, щоб карати титана. Багато тисячоліть терпів Прометей тяжкі муки, аж поки Геракл (за згодою Зевса, який бажав прославити свого сина) убив орла й визволив титана.</a:t>
            </a:r>
          </a:p>
          <a:p>
            <a:endParaRPr lang="ru-RU" dirty="0"/>
          </a:p>
          <a:p>
            <a:endParaRPr lang="ru-RU" dirty="0"/>
          </a:p>
        </p:txBody>
      </p:sp>
    </p:spTree>
    <p:extLst>
      <p:ext uri="{BB962C8B-B14F-4D97-AF65-F5344CB8AC3E}">
        <p14:creationId xmlns:p14="http://schemas.microsoft.com/office/powerpoint/2010/main" val="25245628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60E8F7-B791-483F-9AC0-083F20D1C33C}"/>
              </a:ext>
            </a:extLst>
          </p:cNvPr>
          <p:cNvSpPr txBox="1"/>
          <p:nvPr/>
        </p:nvSpPr>
        <p:spPr>
          <a:xfrm>
            <a:off x="777922" y="368490"/>
            <a:ext cx="3452884" cy="461665"/>
          </a:xfrm>
          <a:prstGeom prst="rect">
            <a:avLst/>
          </a:prstGeom>
          <a:noFill/>
        </p:spPr>
        <p:txBody>
          <a:bodyPr wrap="square" rtlCol="0">
            <a:spAutoFit/>
          </a:bodyPr>
          <a:lstStyle/>
          <a:p>
            <a:r>
              <a:rPr lang="ru-RU" sz="2400" dirty="0"/>
              <a:t>3)Міф про сізіфа</a:t>
            </a:r>
          </a:p>
        </p:txBody>
      </p:sp>
      <p:sp>
        <p:nvSpPr>
          <p:cNvPr id="5" name="TextBox 4">
            <a:extLst>
              <a:ext uri="{FF2B5EF4-FFF2-40B4-BE49-F238E27FC236}">
                <a16:creationId xmlns:a16="http://schemas.microsoft.com/office/drawing/2014/main" id="{EE9AE3B7-C73B-48DB-8012-BC02E6EFBF65}"/>
              </a:ext>
            </a:extLst>
          </p:cNvPr>
          <p:cNvSpPr txBox="1"/>
          <p:nvPr/>
        </p:nvSpPr>
        <p:spPr>
          <a:xfrm>
            <a:off x="313899" y="1799146"/>
            <a:ext cx="11878101" cy="4401205"/>
          </a:xfrm>
          <a:prstGeom prst="rect">
            <a:avLst/>
          </a:prstGeom>
          <a:noFill/>
        </p:spPr>
        <p:txBody>
          <a:bodyPr wrap="square" rtlCol="0">
            <a:spAutoFit/>
          </a:bodyPr>
          <a:lstStyle/>
          <a:p>
            <a:r>
              <a:rPr lang="ru-RU" sz="2000" dirty="0"/>
              <a:t>Сізіф був сином Еола та чоловіком доньки Атланта плеяди Меропи. За законом він мав успадкувати трон Еола, проте його захопив Салмоней. Тому Сізіф спокусив Тіро і та народила двох дітей, але дізнавшись про задум ефірського царя, вбила їх. Сізіф звинуватив суперника в інцесті з Тіро, нібито діти були від Салмонея, і домігся його вигнання.</a:t>
            </a:r>
          </a:p>
          <a:p>
            <a:r>
              <a:rPr lang="ru-RU" sz="2000" dirty="0"/>
              <a:t>Сізіф володів великими чередами корів, котру завдяки чаклунству викрадав його сусід Автолік. Той був навчений Гермесом змінювати вигляд худоби, тому Сізіф не міг викрити його в крадіжках. Однак він зробив позначки на копитах своєї череди і за слідами дізнався куди вона зникла. Покликавши свідків, він скористався їх сваркою з Автоліком, щоб проникнути в його дім і злягтися з його заміжньою донькою Антіклеєю. Їх сином став герой Одіссей.</a:t>
            </a:r>
          </a:p>
          <a:p>
            <a:r>
              <a:rPr lang="ru-RU" sz="2000" dirty="0"/>
              <a:t>Коли Зевс викрав німфу Егіну, її батько Асоп прийшов за допомогою до Сізіфа. Той виказав куди зникла Егіна в обмін на те, що Асоп створив у Ефірі джерело, котре ніколи не пересихало. </a:t>
            </a:r>
          </a:p>
        </p:txBody>
      </p:sp>
    </p:spTree>
    <p:extLst>
      <p:ext uri="{BB962C8B-B14F-4D97-AF65-F5344CB8AC3E}">
        <p14:creationId xmlns:p14="http://schemas.microsoft.com/office/powerpoint/2010/main" val="36279049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65615F-90A8-4F21-BDBF-C7D4FDC4FD3A}"/>
              </a:ext>
            </a:extLst>
          </p:cNvPr>
          <p:cNvSpPr txBox="1"/>
          <p:nvPr/>
        </p:nvSpPr>
        <p:spPr>
          <a:xfrm>
            <a:off x="0" y="1323833"/>
            <a:ext cx="12192000" cy="4524315"/>
          </a:xfrm>
          <a:prstGeom prst="rect">
            <a:avLst/>
          </a:prstGeom>
          <a:noFill/>
        </p:spPr>
        <p:txBody>
          <a:bodyPr wrap="square" rtlCol="0">
            <a:spAutoFit/>
          </a:bodyPr>
          <a:lstStyle/>
          <a:p>
            <a:r>
              <a:rPr lang="ru-RU" dirty="0"/>
              <a:t>Переховуючись від гніву Асопа, Зевс набув подоби великого каменя. За викриття таємниці Зевс наказав Аїду забрати Сізіфа в своє царство, де піддати суворому покаранню. Коли Аїд прийшов за царем, той замкнув його в колодки, через що люди перестали помирати. Арес звільнив Аїда, зв'язав Сізіфа і доставив його душу до місця покарання. Проте Сізіф заздалегідь наказав дружині не ховати його тіло й на підставі цього заявив, що не може перебувати в царстві Аїда. Він переконав дружину Аїда Персефону відпустити його на три дні до світу живих, щоб забезпечити поховання, й більш не повертався. Гермес силоміць повернув його назад, де за всі злочини Сізіфові було призначено покарання.</a:t>
            </a:r>
          </a:p>
          <a:p>
            <a:r>
              <a:rPr lang="ru-RU" dirty="0"/>
              <a:t>В Аїді Сізіф мусив викотити на гору важкий камінь, завбільшки з той, в який перетворився Зевс, і скотити його до підніжжя з іншого боку. Та щоразу як Сізіф досягав вершини, камінь падав назад і роботу доводилося починати заново. Меропа через сором за чоловіка не приєднувалася до решти плеяд, що світять на небі.</a:t>
            </a:r>
          </a:p>
          <a:p>
            <a:r>
              <a:rPr lang="ru-RU" dirty="0"/>
              <a:t>Інший переказ про Сізіфа розповідає про встановлення каменів, які позначали кордони його держави. Сучасники не розуміли, навіщо він це робить, тож переповідали один одному чутки, що під прикордонними каменями цар нібито ховав вбитих ним людей.</a:t>
            </a:r>
          </a:p>
          <a:p>
            <a:endParaRPr lang="ru-RU" dirty="0"/>
          </a:p>
        </p:txBody>
      </p:sp>
    </p:spTree>
    <p:extLst>
      <p:ext uri="{BB962C8B-B14F-4D97-AF65-F5344CB8AC3E}">
        <p14:creationId xmlns:p14="http://schemas.microsoft.com/office/powerpoint/2010/main" val="24076596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BE5697-72A7-41F5-8FC1-F93814C6C8F4}"/>
              </a:ext>
            </a:extLst>
          </p:cNvPr>
          <p:cNvSpPr txBox="1"/>
          <p:nvPr/>
        </p:nvSpPr>
        <p:spPr>
          <a:xfrm>
            <a:off x="2602173" y="2397948"/>
            <a:ext cx="6987654" cy="2062103"/>
          </a:xfrm>
          <a:prstGeom prst="rect">
            <a:avLst/>
          </a:prstGeom>
          <a:noFill/>
        </p:spPr>
        <p:txBody>
          <a:bodyPr wrap="square" rtlCol="0">
            <a:spAutoFit/>
          </a:bodyPr>
          <a:lstStyle/>
          <a:p>
            <a:pPr algn="ctr"/>
            <a:r>
              <a:rPr lang="uk-UA" sz="3200" dirty="0"/>
              <a:t>Отже, сьогодні ми поверхнево пройшлись по древньогрецькій міфології, сподіваюсь вам було цікаво. Дякую за увагу.</a:t>
            </a:r>
            <a:endParaRPr lang="ru-RU" sz="3200" dirty="0"/>
          </a:p>
        </p:txBody>
      </p:sp>
    </p:spTree>
    <p:extLst>
      <p:ext uri="{BB962C8B-B14F-4D97-AF65-F5344CB8AC3E}">
        <p14:creationId xmlns:p14="http://schemas.microsoft.com/office/powerpoint/2010/main" val="2526420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2EA1DF-5FFC-4515-9159-6A5C29165C62}"/>
              </a:ext>
            </a:extLst>
          </p:cNvPr>
          <p:cNvSpPr txBox="1"/>
          <p:nvPr/>
        </p:nvSpPr>
        <p:spPr>
          <a:xfrm>
            <a:off x="341194" y="545909"/>
            <a:ext cx="10276764" cy="1200329"/>
          </a:xfrm>
          <a:prstGeom prst="rect">
            <a:avLst/>
          </a:prstGeom>
          <a:noFill/>
        </p:spPr>
        <p:txBody>
          <a:bodyPr wrap="square" rtlCol="0">
            <a:spAutoFit/>
          </a:bodyPr>
          <a:lstStyle/>
          <a:p>
            <a:r>
              <a:rPr lang="uk-UA" sz="2400" dirty="0"/>
              <a:t>Міф(з </a:t>
            </a:r>
            <a:r>
              <a:rPr lang="uk-UA" sz="2400" noProof="1"/>
              <a:t>грецькоЇ</a:t>
            </a:r>
            <a:r>
              <a:rPr lang="uk-UA" sz="2400" dirty="0"/>
              <a:t> </a:t>
            </a:r>
            <a:r>
              <a:rPr lang="en-US" sz="2400" dirty="0"/>
              <a:t>“</a:t>
            </a:r>
            <a:r>
              <a:rPr lang="uk-UA" sz="2400" dirty="0"/>
              <a:t>оповідь</a:t>
            </a:r>
            <a:r>
              <a:rPr lang="en-US" sz="2400" dirty="0"/>
              <a:t>”</a:t>
            </a:r>
            <a:r>
              <a:rPr lang="uk-UA" sz="2400" dirty="0"/>
              <a:t>) – оповідь що</a:t>
            </a:r>
            <a:r>
              <a:rPr lang="ru-RU" sz="2400" dirty="0"/>
              <a:t> </a:t>
            </a:r>
            <a:r>
              <a:rPr lang="uk-UA" sz="2400" dirty="0"/>
              <a:t>пояснює</a:t>
            </a:r>
            <a:r>
              <a:rPr lang="ru-RU" sz="2400" dirty="0"/>
              <a:t> походження певних елементів світобудови чи світу загалом через емоційно-чуттєві образи</a:t>
            </a:r>
          </a:p>
        </p:txBody>
      </p:sp>
      <p:sp>
        <p:nvSpPr>
          <p:cNvPr id="5" name="TextBox 4">
            <a:extLst>
              <a:ext uri="{FF2B5EF4-FFF2-40B4-BE49-F238E27FC236}">
                <a16:creationId xmlns:a16="http://schemas.microsoft.com/office/drawing/2014/main" id="{1E39B715-92F6-435F-BCC4-DF064AFAE3D1}"/>
              </a:ext>
            </a:extLst>
          </p:cNvPr>
          <p:cNvSpPr txBox="1"/>
          <p:nvPr/>
        </p:nvSpPr>
        <p:spPr>
          <a:xfrm>
            <a:off x="341194" y="1918311"/>
            <a:ext cx="4735773" cy="3785652"/>
          </a:xfrm>
          <a:prstGeom prst="rect">
            <a:avLst/>
          </a:prstGeom>
          <a:noFill/>
        </p:spPr>
        <p:txBody>
          <a:bodyPr wrap="square" rtlCol="0">
            <a:spAutoFit/>
          </a:bodyPr>
          <a:lstStyle/>
          <a:p>
            <a:r>
              <a:rPr lang="uk-UA" sz="2400" dirty="0"/>
              <a:t>Давньогрецька міфологія є однією з найдавніших та найцінніших в культурному плані міфологій усіх часів. Вона вважалась одним з найчудовіших явищ у культурі середземноморських народів. Вона була однією з основоположниць релігійної думки в стародавній Греції.</a:t>
            </a:r>
            <a:endParaRPr lang="ru-RU" sz="2400" dirty="0"/>
          </a:p>
        </p:txBody>
      </p:sp>
      <p:pic>
        <p:nvPicPr>
          <p:cNvPr id="1026" name="Picture 2" descr="Картинки по запросу &quot;Давньогрецька міфологія&quot;">
            <a:extLst>
              <a:ext uri="{FF2B5EF4-FFF2-40B4-BE49-F238E27FC236}">
                <a16:creationId xmlns:a16="http://schemas.microsoft.com/office/drawing/2014/main" id="{35496A08-C4CC-48A2-9712-0AC062D68F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4353" y="1553712"/>
            <a:ext cx="5857875" cy="4514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3589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726C3D-FD47-42EE-AC3C-2BAC60CDE368}"/>
              </a:ext>
            </a:extLst>
          </p:cNvPr>
          <p:cNvSpPr txBox="1"/>
          <p:nvPr/>
        </p:nvSpPr>
        <p:spPr>
          <a:xfrm>
            <a:off x="409432" y="382012"/>
            <a:ext cx="7124131" cy="3046988"/>
          </a:xfrm>
          <a:prstGeom prst="rect">
            <a:avLst/>
          </a:prstGeom>
          <a:noFill/>
        </p:spPr>
        <p:txBody>
          <a:bodyPr wrap="square" rtlCol="0">
            <a:spAutoFit/>
          </a:bodyPr>
          <a:lstStyle/>
          <a:p>
            <a:r>
              <a:rPr lang="ru-RU" sz="2400" dirty="0"/>
              <a:t>Відомості про грецької міфології дійшли до нас у величезній кількості пам'ятників письмовій літератури: художньої і наукової. Основними джерелами вивчення грецької міфології є «Іліада» і «Одіссея» Гомера. Міф у Гомера викладається як об'єктивне явище, сумнівів, в реальності якого в автора не виникає.</a:t>
            </a:r>
          </a:p>
        </p:txBody>
      </p:sp>
      <p:pic>
        <p:nvPicPr>
          <p:cNvPr id="5" name="Рисунок 4">
            <a:extLst>
              <a:ext uri="{FF2B5EF4-FFF2-40B4-BE49-F238E27FC236}">
                <a16:creationId xmlns:a16="http://schemas.microsoft.com/office/drawing/2014/main" id="{54845921-8248-46B1-B1AE-3B9EEC45B693}"/>
              </a:ext>
            </a:extLst>
          </p:cNvPr>
          <p:cNvPicPr>
            <a:picLocks noChangeAspect="1"/>
          </p:cNvPicPr>
          <p:nvPr/>
        </p:nvPicPr>
        <p:blipFill>
          <a:blip r:embed="rId2"/>
          <a:stretch>
            <a:fillRect/>
          </a:stretch>
        </p:blipFill>
        <p:spPr>
          <a:xfrm>
            <a:off x="3216322" y="3265227"/>
            <a:ext cx="2496207" cy="3429000"/>
          </a:xfrm>
          <a:prstGeom prst="rect">
            <a:avLst/>
          </a:prstGeom>
        </p:spPr>
      </p:pic>
      <p:pic>
        <p:nvPicPr>
          <p:cNvPr id="8196" name="Picture 4" descr="Картинки по запросу &quot;Іліада&quot;">
            <a:extLst>
              <a:ext uri="{FF2B5EF4-FFF2-40B4-BE49-F238E27FC236}">
                <a16:creationId xmlns:a16="http://schemas.microsoft.com/office/drawing/2014/main" id="{9E5A0E9E-AE22-4221-B32A-B8E2C2D302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7713" y="1198040"/>
            <a:ext cx="2634909" cy="3740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4234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9D1609C-5BB2-419F-991A-8998D9180F85}"/>
              </a:ext>
            </a:extLst>
          </p:cNvPr>
          <p:cNvSpPr txBox="1"/>
          <p:nvPr/>
        </p:nvSpPr>
        <p:spPr>
          <a:xfrm>
            <a:off x="482222" y="464024"/>
            <a:ext cx="5268036" cy="2677656"/>
          </a:xfrm>
          <a:prstGeom prst="rect">
            <a:avLst/>
          </a:prstGeom>
          <a:noFill/>
        </p:spPr>
        <p:txBody>
          <a:bodyPr wrap="square" rtlCol="0">
            <a:spAutoFit/>
          </a:bodyPr>
          <a:lstStyle/>
          <a:p>
            <a:r>
              <a:rPr lang="uk-UA" sz="2400" dirty="0"/>
              <a:t>	Особливістю давньогрецької міфології було наділення душею явищ природи(гром, вітер, стихійні лиха, будь-що). На думку греків усі ліса, ріки, болота, моря були заселені божествами. </a:t>
            </a:r>
            <a:endParaRPr lang="ru-RU" sz="2400" dirty="0"/>
          </a:p>
        </p:txBody>
      </p:sp>
      <p:sp>
        <p:nvSpPr>
          <p:cNvPr id="5" name="TextBox 4">
            <a:extLst>
              <a:ext uri="{FF2B5EF4-FFF2-40B4-BE49-F238E27FC236}">
                <a16:creationId xmlns:a16="http://schemas.microsoft.com/office/drawing/2014/main" id="{A69B5665-C113-41FC-A844-5B05B8BBC9A1}"/>
              </a:ext>
            </a:extLst>
          </p:cNvPr>
          <p:cNvSpPr txBox="1"/>
          <p:nvPr/>
        </p:nvSpPr>
        <p:spPr>
          <a:xfrm>
            <a:off x="5989091" y="1025267"/>
            <a:ext cx="5268035" cy="1938992"/>
          </a:xfrm>
          <a:prstGeom prst="rect">
            <a:avLst/>
          </a:prstGeom>
          <a:noFill/>
        </p:spPr>
        <p:txBody>
          <a:bodyPr wrap="square" rtlCol="0">
            <a:spAutoFit/>
          </a:bodyPr>
          <a:lstStyle/>
          <a:p>
            <a:r>
              <a:rPr lang="uk-UA" sz="2400" dirty="0"/>
              <a:t>	Боги уявлялися грекам за тією чи іншою працею</a:t>
            </a:r>
            <a:r>
              <a:rPr lang="en-US" sz="2400" dirty="0"/>
              <a:t>: </a:t>
            </a:r>
            <a:r>
              <a:rPr lang="uk-UA" sz="2400" dirty="0"/>
              <a:t>Гермес і Пан пильнували отари, Афіна вирощувала маслинові дерева тощо. </a:t>
            </a:r>
            <a:endParaRPr lang="ru-RU" sz="2400" dirty="0"/>
          </a:p>
        </p:txBody>
      </p:sp>
      <p:sp>
        <p:nvSpPr>
          <p:cNvPr id="6" name="TextBox 5">
            <a:extLst>
              <a:ext uri="{FF2B5EF4-FFF2-40B4-BE49-F238E27FC236}">
                <a16:creationId xmlns:a16="http://schemas.microsoft.com/office/drawing/2014/main" id="{5E85B504-4919-4BFA-BE66-BCA9D1C82F3C}"/>
              </a:ext>
            </a:extLst>
          </p:cNvPr>
          <p:cNvSpPr txBox="1"/>
          <p:nvPr/>
        </p:nvSpPr>
        <p:spPr>
          <a:xfrm>
            <a:off x="482222" y="3575039"/>
            <a:ext cx="5268035" cy="2677656"/>
          </a:xfrm>
          <a:prstGeom prst="rect">
            <a:avLst/>
          </a:prstGeom>
          <a:noFill/>
        </p:spPr>
        <p:txBody>
          <a:bodyPr wrap="square" rtlCol="0">
            <a:spAutoFit/>
          </a:bodyPr>
          <a:lstStyle/>
          <a:p>
            <a:r>
              <a:rPr lang="uk-UA" sz="2400" dirty="0"/>
              <a:t>	Спочатку не було якоїсь чіткої ієрархії серед богів. У тей час греки досі були фетишистами</a:t>
            </a:r>
            <a:r>
              <a:rPr lang="en-US" sz="2400" dirty="0"/>
              <a:t>: </a:t>
            </a:r>
            <a:r>
              <a:rPr lang="uk-UA" sz="2400" dirty="0"/>
              <a:t>шанували каміння, тому що вважали що якийсь конкретний камінь був атрибутом якогось бога.</a:t>
            </a:r>
            <a:endParaRPr lang="ru-RU" sz="2400" dirty="0"/>
          </a:p>
        </p:txBody>
      </p:sp>
      <p:sp>
        <p:nvSpPr>
          <p:cNvPr id="7" name="TextBox 6">
            <a:extLst>
              <a:ext uri="{FF2B5EF4-FFF2-40B4-BE49-F238E27FC236}">
                <a16:creationId xmlns:a16="http://schemas.microsoft.com/office/drawing/2014/main" id="{B577CAAA-87C8-4F49-9F80-CF5B0447EF01}"/>
              </a:ext>
            </a:extLst>
          </p:cNvPr>
          <p:cNvSpPr txBox="1"/>
          <p:nvPr/>
        </p:nvSpPr>
        <p:spPr>
          <a:xfrm>
            <a:off x="6096000" y="3441680"/>
            <a:ext cx="5613778" cy="2677656"/>
          </a:xfrm>
          <a:prstGeom prst="rect">
            <a:avLst/>
          </a:prstGeom>
          <a:noFill/>
        </p:spPr>
        <p:txBody>
          <a:bodyPr wrap="square" rtlCol="0">
            <a:spAutoFit/>
          </a:bodyPr>
          <a:lstStyle/>
          <a:p>
            <a:r>
              <a:rPr lang="uk-UA" sz="2400" dirty="0"/>
              <a:t>	Проте в якийсь момент дрібні божества зникли, та на їх місця прийшли шановні олімпійські боги – Гомерові боги. Славетний пантеон. Це просто безсмертні люди. Дуже сильні та неймовірно вродливі. </a:t>
            </a:r>
            <a:endParaRPr lang="ru-RU" sz="2400" dirty="0"/>
          </a:p>
        </p:txBody>
      </p:sp>
    </p:spTree>
    <p:extLst>
      <p:ext uri="{BB962C8B-B14F-4D97-AF65-F5344CB8AC3E}">
        <p14:creationId xmlns:p14="http://schemas.microsoft.com/office/powerpoint/2010/main" val="2020263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0F0E0E6-FD32-4F07-AB7B-6D9CF6209A38}"/>
              </a:ext>
            </a:extLst>
          </p:cNvPr>
          <p:cNvSpPr>
            <a:spLocks noGrp="1"/>
          </p:cNvSpPr>
          <p:nvPr>
            <p:ph type="title"/>
          </p:nvPr>
        </p:nvSpPr>
        <p:spPr>
          <a:xfrm>
            <a:off x="0" y="152468"/>
            <a:ext cx="12192000" cy="570864"/>
          </a:xfrm>
        </p:spPr>
        <p:txBody>
          <a:bodyPr/>
          <a:lstStyle/>
          <a:p>
            <a:pPr algn="ctr"/>
            <a:r>
              <a:rPr lang="uk-UA" dirty="0"/>
              <a:t>Гомерові Боги</a:t>
            </a:r>
            <a:endParaRPr lang="ru-RU" dirty="0"/>
          </a:p>
        </p:txBody>
      </p:sp>
      <p:pic>
        <p:nvPicPr>
          <p:cNvPr id="2050" name="Picture 2" descr="Картинки по запросу &quot;Посейдон&quot;">
            <a:extLst>
              <a:ext uri="{FF2B5EF4-FFF2-40B4-BE49-F238E27FC236}">
                <a16:creationId xmlns:a16="http://schemas.microsoft.com/office/drawing/2014/main" id="{A1A322D4-DE64-4EB9-9EBD-A1A8A2A243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7671" y="723332"/>
            <a:ext cx="3131593" cy="385976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CEAF191-01C5-4C56-8EE4-8FE82C72A92C}"/>
              </a:ext>
            </a:extLst>
          </p:cNvPr>
          <p:cNvSpPr txBox="1"/>
          <p:nvPr/>
        </p:nvSpPr>
        <p:spPr>
          <a:xfrm>
            <a:off x="491319" y="4844955"/>
            <a:ext cx="3057099" cy="923330"/>
          </a:xfrm>
          <a:prstGeom prst="rect">
            <a:avLst/>
          </a:prstGeom>
          <a:noFill/>
        </p:spPr>
        <p:txBody>
          <a:bodyPr wrap="square" rtlCol="0">
            <a:spAutoFit/>
          </a:bodyPr>
          <a:lstStyle/>
          <a:p>
            <a:pPr algn="ctr"/>
            <a:r>
              <a:rPr lang="uk-UA" dirty="0"/>
              <a:t>Посейдон</a:t>
            </a:r>
          </a:p>
          <a:p>
            <a:pPr algn="ctr"/>
            <a:r>
              <a:rPr lang="uk-UA" dirty="0"/>
              <a:t>(Володар світових вод, бог моря)</a:t>
            </a:r>
            <a:endParaRPr lang="ru-RU" dirty="0"/>
          </a:p>
        </p:txBody>
      </p:sp>
      <p:pic>
        <p:nvPicPr>
          <p:cNvPr id="2052" name="Picture 4" descr="Картинки по запросу &quot;Аид бог&quot;">
            <a:extLst>
              <a:ext uri="{FF2B5EF4-FFF2-40B4-BE49-F238E27FC236}">
                <a16:creationId xmlns:a16="http://schemas.microsoft.com/office/drawing/2014/main" id="{DBB7F9A5-0639-46DD-AAE3-6500D344F9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2902" y="893851"/>
            <a:ext cx="2287400" cy="422831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86932CE-6CAC-4CDC-A9BC-AD4C0250FCB9}"/>
              </a:ext>
            </a:extLst>
          </p:cNvPr>
          <p:cNvSpPr txBox="1"/>
          <p:nvPr/>
        </p:nvSpPr>
        <p:spPr>
          <a:xfrm>
            <a:off x="4773043" y="5214287"/>
            <a:ext cx="3027119" cy="1477328"/>
          </a:xfrm>
          <a:prstGeom prst="rect">
            <a:avLst/>
          </a:prstGeom>
          <a:noFill/>
        </p:spPr>
        <p:txBody>
          <a:bodyPr wrap="square" rtlCol="0">
            <a:spAutoFit/>
          </a:bodyPr>
          <a:lstStyle/>
          <a:p>
            <a:pPr algn="ctr"/>
            <a:r>
              <a:rPr lang="uk-UA" dirty="0"/>
              <a:t>Аїд</a:t>
            </a:r>
          </a:p>
          <a:p>
            <a:pPr algn="ctr"/>
            <a:r>
              <a:rPr lang="uk-UA" dirty="0"/>
              <a:t>(Підземний бог, володар царства тіней померлих</a:t>
            </a:r>
          </a:p>
          <a:p>
            <a:pPr algn="ctr"/>
            <a:r>
              <a:rPr lang="uk-UA" dirty="0"/>
              <a:t> </a:t>
            </a:r>
            <a:endParaRPr lang="ru-RU" dirty="0"/>
          </a:p>
        </p:txBody>
      </p:sp>
      <p:sp>
        <p:nvSpPr>
          <p:cNvPr id="6" name="TextBox 5">
            <a:extLst>
              <a:ext uri="{FF2B5EF4-FFF2-40B4-BE49-F238E27FC236}">
                <a16:creationId xmlns:a16="http://schemas.microsoft.com/office/drawing/2014/main" id="{9C6DBE26-431D-403C-8945-186ABC621AF6}"/>
              </a:ext>
            </a:extLst>
          </p:cNvPr>
          <p:cNvSpPr txBox="1"/>
          <p:nvPr/>
        </p:nvSpPr>
        <p:spPr>
          <a:xfrm>
            <a:off x="8643584" y="5306620"/>
            <a:ext cx="3133504" cy="923330"/>
          </a:xfrm>
          <a:prstGeom prst="rect">
            <a:avLst/>
          </a:prstGeom>
          <a:noFill/>
        </p:spPr>
        <p:txBody>
          <a:bodyPr wrap="square" rtlCol="0">
            <a:spAutoFit/>
          </a:bodyPr>
          <a:lstStyle/>
          <a:p>
            <a:pPr algn="ctr"/>
            <a:r>
              <a:rPr lang="uk-UA" dirty="0"/>
              <a:t>Гера</a:t>
            </a:r>
          </a:p>
          <a:p>
            <a:pPr algn="ctr"/>
            <a:r>
              <a:rPr lang="uk-UA" dirty="0"/>
              <a:t>(Покровителька шлюбу та материнства)</a:t>
            </a:r>
            <a:endParaRPr lang="ru-RU" dirty="0"/>
          </a:p>
        </p:txBody>
      </p:sp>
      <p:sp>
        <p:nvSpPr>
          <p:cNvPr id="10" name="Заголовок 1">
            <a:extLst>
              <a:ext uri="{FF2B5EF4-FFF2-40B4-BE49-F238E27FC236}">
                <a16:creationId xmlns:a16="http://schemas.microsoft.com/office/drawing/2014/main" id="{4376BE05-B4AC-4345-9369-12CCBC8C9829}"/>
              </a:ext>
            </a:extLst>
          </p:cNvPr>
          <p:cNvSpPr txBox="1">
            <a:spLocks/>
          </p:cNvSpPr>
          <p:nvPr/>
        </p:nvSpPr>
        <p:spPr>
          <a:xfrm>
            <a:off x="152400" y="304868"/>
            <a:ext cx="12192000" cy="570864"/>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endParaRPr lang="ru-RU" dirty="0"/>
          </a:p>
        </p:txBody>
      </p:sp>
      <p:pic>
        <p:nvPicPr>
          <p:cNvPr id="2058" name="Picture 10" descr="https://upload.wikimedia.org/wikipedia/commons/7/76/Hera_Campana_Louvre_Ma2283.jpg">
            <a:extLst>
              <a:ext uri="{FF2B5EF4-FFF2-40B4-BE49-F238E27FC236}">
                <a16:creationId xmlns:a16="http://schemas.microsoft.com/office/drawing/2014/main" id="{ABDAF5FD-F4C8-4C64-B6D3-37965C3C14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63940" y="906825"/>
            <a:ext cx="2445466" cy="4459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773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1">
            <a:extLst>
              <a:ext uri="{FF2B5EF4-FFF2-40B4-BE49-F238E27FC236}">
                <a16:creationId xmlns:a16="http://schemas.microsoft.com/office/drawing/2014/main" id="{99CFCD71-B8F9-4E7A-9E6D-8AEE4186AE58}"/>
              </a:ext>
            </a:extLst>
          </p:cNvPr>
          <p:cNvSpPr>
            <a:spLocks noGrp="1"/>
          </p:cNvSpPr>
          <p:nvPr>
            <p:ph type="title"/>
          </p:nvPr>
        </p:nvSpPr>
        <p:spPr>
          <a:xfrm>
            <a:off x="0" y="152468"/>
            <a:ext cx="12192000" cy="570864"/>
          </a:xfrm>
        </p:spPr>
        <p:txBody>
          <a:bodyPr/>
          <a:lstStyle/>
          <a:p>
            <a:pPr algn="ctr"/>
            <a:r>
              <a:rPr lang="uk-UA" dirty="0"/>
              <a:t>Гомерові Боги</a:t>
            </a:r>
            <a:endParaRPr lang="ru-RU" dirty="0"/>
          </a:p>
        </p:txBody>
      </p:sp>
      <p:pic>
        <p:nvPicPr>
          <p:cNvPr id="3074" name="Picture 2" descr="Hera Barberini Pio-Clementino Inv254.jpg">
            <a:extLst>
              <a:ext uri="{FF2B5EF4-FFF2-40B4-BE49-F238E27FC236}">
                <a16:creationId xmlns:a16="http://schemas.microsoft.com/office/drawing/2014/main" id="{CD3C325E-8888-431D-87F0-B6A402121D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0674" y="723332"/>
            <a:ext cx="2218885" cy="47289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027498F-3DCD-454A-8625-78FBD0ECDA7B}"/>
              </a:ext>
            </a:extLst>
          </p:cNvPr>
          <p:cNvSpPr txBox="1"/>
          <p:nvPr/>
        </p:nvSpPr>
        <p:spPr>
          <a:xfrm>
            <a:off x="344021" y="5452281"/>
            <a:ext cx="3712190" cy="923330"/>
          </a:xfrm>
          <a:prstGeom prst="rect">
            <a:avLst/>
          </a:prstGeom>
          <a:noFill/>
        </p:spPr>
        <p:txBody>
          <a:bodyPr wrap="square" rtlCol="0">
            <a:spAutoFit/>
          </a:bodyPr>
          <a:lstStyle/>
          <a:p>
            <a:pPr algn="ctr"/>
            <a:r>
              <a:rPr lang="uk-UA" dirty="0"/>
              <a:t>Деметра</a:t>
            </a:r>
          </a:p>
          <a:p>
            <a:pPr algn="ctr"/>
            <a:r>
              <a:rPr lang="uk-UA" dirty="0"/>
              <a:t>(Богиня родючості, хліборобства та шлюбу)</a:t>
            </a:r>
            <a:endParaRPr lang="ru-RU" dirty="0"/>
          </a:p>
        </p:txBody>
      </p:sp>
      <p:sp>
        <p:nvSpPr>
          <p:cNvPr id="6" name="TextBox 5">
            <a:extLst>
              <a:ext uri="{FF2B5EF4-FFF2-40B4-BE49-F238E27FC236}">
                <a16:creationId xmlns:a16="http://schemas.microsoft.com/office/drawing/2014/main" id="{1784D0A7-CD60-4D2C-84B0-0AEB416E3DFE}"/>
              </a:ext>
            </a:extLst>
          </p:cNvPr>
          <p:cNvSpPr txBox="1"/>
          <p:nvPr/>
        </p:nvSpPr>
        <p:spPr>
          <a:xfrm>
            <a:off x="4612943" y="5452281"/>
            <a:ext cx="3179929" cy="1200329"/>
          </a:xfrm>
          <a:prstGeom prst="rect">
            <a:avLst/>
          </a:prstGeom>
          <a:noFill/>
        </p:spPr>
        <p:txBody>
          <a:bodyPr wrap="square" rtlCol="0">
            <a:spAutoFit/>
          </a:bodyPr>
          <a:lstStyle/>
          <a:p>
            <a:pPr algn="ctr"/>
            <a:r>
              <a:rPr lang="uk-UA" dirty="0"/>
              <a:t>Гестія</a:t>
            </a:r>
          </a:p>
          <a:p>
            <a:pPr algn="ctr"/>
            <a:r>
              <a:rPr lang="uk-UA" dirty="0"/>
              <a:t>(Богиня вогню, покровителька домашнього вогнища)</a:t>
            </a:r>
            <a:endParaRPr lang="ru-RU" dirty="0"/>
          </a:p>
        </p:txBody>
      </p:sp>
      <p:pic>
        <p:nvPicPr>
          <p:cNvPr id="3078" name="Picture 6" descr="Hestia.png">
            <a:extLst>
              <a:ext uri="{FF2B5EF4-FFF2-40B4-BE49-F238E27FC236}">
                <a16:creationId xmlns:a16="http://schemas.microsoft.com/office/drawing/2014/main" id="{EAE3153F-4F20-4021-8A25-D4A85CD87F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6143" y="920145"/>
            <a:ext cx="2439713" cy="4532136"/>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Athena Parthenos Altemps Inv8622.jpg">
            <a:extLst>
              <a:ext uri="{FF2B5EF4-FFF2-40B4-BE49-F238E27FC236}">
                <a16:creationId xmlns:a16="http://schemas.microsoft.com/office/drawing/2014/main" id="{10CF9FCA-B9CC-4D34-8BEF-F97E7E8546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69483" y="726204"/>
            <a:ext cx="2937206" cy="492001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FDA9708-23EE-4A16-8A3A-D6169380A038}"/>
              </a:ext>
            </a:extLst>
          </p:cNvPr>
          <p:cNvSpPr txBox="1"/>
          <p:nvPr/>
        </p:nvSpPr>
        <p:spPr>
          <a:xfrm>
            <a:off x="8116888" y="5670131"/>
            <a:ext cx="3842396" cy="923330"/>
          </a:xfrm>
          <a:prstGeom prst="rect">
            <a:avLst/>
          </a:prstGeom>
          <a:noFill/>
        </p:spPr>
        <p:txBody>
          <a:bodyPr wrap="square" rtlCol="0">
            <a:spAutoFit/>
          </a:bodyPr>
          <a:lstStyle/>
          <a:p>
            <a:pPr algn="ctr"/>
            <a:r>
              <a:rPr lang="uk-UA" dirty="0"/>
              <a:t>Афіна</a:t>
            </a:r>
          </a:p>
          <a:p>
            <a:pPr algn="ctr"/>
            <a:r>
              <a:rPr lang="uk-UA" dirty="0"/>
              <a:t>(Покровителька військового мистецтва та мудрості)</a:t>
            </a:r>
            <a:endParaRPr lang="ru-RU" dirty="0"/>
          </a:p>
        </p:txBody>
      </p:sp>
    </p:spTree>
    <p:extLst>
      <p:ext uri="{BB962C8B-B14F-4D97-AF65-F5344CB8AC3E}">
        <p14:creationId xmlns:p14="http://schemas.microsoft.com/office/powerpoint/2010/main" val="29284825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1">
            <a:extLst>
              <a:ext uri="{FF2B5EF4-FFF2-40B4-BE49-F238E27FC236}">
                <a16:creationId xmlns:a16="http://schemas.microsoft.com/office/drawing/2014/main" id="{76950BEB-A9AD-461C-AC59-B200062A30DB}"/>
              </a:ext>
            </a:extLst>
          </p:cNvPr>
          <p:cNvSpPr>
            <a:spLocks noGrp="1"/>
          </p:cNvSpPr>
          <p:nvPr>
            <p:ph type="title"/>
          </p:nvPr>
        </p:nvSpPr>
        <p:spPr>
          <a:xfrm>
            <a:off x="0" y="152468"/>
            <a:ext cx="12192000" cy="570864"/>
          </a:xfrm>
        </p:spPr>
        <p:txBody>
          <a:bodyPr/>
          <a:lstStyle/>
          <a:p>
            <a:pPr algn="ctr"/>
            <a:r>
              <a:rPr lang="uk-UA" dirty="0"/>
              <a:t>Гомерові Боги</a:t>
            </a:r>
            <a:endParaRPr lang="ru-RU" dirty="0"/>
          </a:p>
        </p:txBody>
      </p:sp>
      <p:pic>
        <p:nvPicPr>
          <p:cNvPr id="4098" name="Picture 2" descr="NAMA Aphrodite Syracuse.jpg">
            <a:extLst>
              <a:ext uri="{FF2B5EF4-FFF2-40B4-BE49-F238E27FC236}">
                <a16:creationId xmlns:a16="http://schemas.microsoft.com/office/drawing/2014/main" id="{1578D589-8318-49D1-8C15-8B7A5DDA8E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3604" y="437900"/>
            <a:ext cx="1959079" cy="500190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C74F9BD-E169-4A9C-B8C0-8701E37DF480}"/>
              </a:ext>
            </a:extLst>
          </p:cNvPr>
          <p:cNvSpPr txBox="1"/>
          <p:nvPr/>
        </p:nvSpPr>
        <p:spPr>
          <a:xfrm>
            <a:off x="406701" y="5554639"/>
            <a:ext cx="3452883" cy="646331"/>
          </a:xfrm>
          <a:prstGeom prst="rect">
            <a:avLst/>
          </a:prstGeom>
          <a:noFill/>
        </p:spPr>
        <p:txBody>
          <a:bodyPr wrap="square" rtlCol="0">
            <a:spAutoFit/>
          </a:bodyPr>
          <a:lstStyle/>
          <a:p>
            <a:pPr algn="ctr"/>
            <a:r>
              <a:rPr lang="uk-UA" dirty="0"/>
              <a:t>Афродіта</a:t>
            </a:r>
          </a:p>
          <a:p>
            <a:pPr algn="ctr"/>
            <a:r>
              <a:rPr lang="uk-UA" dirty="0"/>
              <a:t>(Богиня вроди й кохання)</a:t>
            </a:r>
            <a:endParaRPr lang="ru-RU" dirty="0"/>
          </a:p>
        </p:txBody>
      </p:sp>
      <p:pic>
        <p:nvPicPr>
          <p:cNvPr id="4100" name="Picture 4" descr="Файл:Apollo Saurocton Louvre.jpg">
            <a:extLst>
              <a:ext uri="{FF2B5EF4-FFF2-40B4-BE49-F238E27FC236}">
                <a16:creationId xmlns:a16="http://schemas.microsoft.com/office/drawing/2014/main" id="{6DBC3DA2-BAE4-458B-B4B1-26E1E2B401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3979" y="1038936"/>
            <a:ext cx="2564042" cy="467606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4FF1A63-5998-4A73-801F-2C09654FCB4C}"/>
              </a:ext>
            </a:extLst>
          </p:cNvPr>
          <p:cNvSpPr txBox="1"/>
          <p:nvPr/>
        </p:nvSpPr>
        <p:spPr>
          <a:xfrm>
            <a:off x="4280848" y="5819064"/>
            <a:ext cx="3630304" cy="923330"/>
          </a:xfrm>
          <a:prstGeom prst="rect">
            <a:avLst/>
          </a:prstGeom>
          <a:noFill/>
        </p:spPr>
        <p:txBody>
          <a:bodyPr wrap="square" rtlCol="0">
            <a:spAutoFit/>
          </a:bodyPr>
          <a:lstStyle/>
          <a:p>
            <a:pPr algn="ctr"/>
            <a:r>
              <a:rPr lang="uk-UA" dirty="0"/>
              <a:t>Аполлон</a:t>
            </a:r>
          </a:p>
          <a:p>
            <a:pPr algn="ctr"/>
            <a:r>
              <a:rPr lang="uk-UA" dirty="0"/>
              <a:t>(Покровитель музики, віщування і лікування)</a:t>
            </a:r>
            <a:endParaRPr lang="ru-RU" dirty="0"/>
          </a:p>
        </p:txBody>
      </p:sp>
      <p:pic>
        <p:nvPicPr>
          <p:cNvPr id="4102" name="Picture 6" descr="Artémis dite Diane de Gabies.jpg">
            <a:extLst>
              <a:ext uri="{FF2B5EF4-FFF2-40B4-BE49-F238E27FC236}">
                <a16:creationId xmlns:a16="http://schemas.microsoft.com/office/drawing/2014/main" id="{803E395A-C2E2-4CD9-BC99-119E7F3DFB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02808" y="611137"/>
            <a:ext cx="3382491" cy="510386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62479DA-497A-4D0E-8C4D-3D488517133E}"/>
              </a:ext>
            </a:extLst>
          </p:cNvPr>
          <p:cNvSpPr txBox="1"/>
          <p:nvPr/>
        </p:nvSpPr>
        <p:spPr>
          <a:xfrm>
            <a:off x="8120418" y="5832711"/>
            <a:ext cx="3664881" cy="923330"/>
          </a:xfrm>
          <a:prstGeom prst="rect">
            <a:avLst/>
          </a:prstGeom>
          <a:noFill/>
        </p:spPr>
        <p:txBody>
          <a:bodyPr wrap="square" rtlCol="0">
            <a:spAutoFit/>
          </a:bodyPr>
          <a:lstStyle/>
          <a:p>
            <a:pPr algn="ctr"/>
            <a:r>
              <a:rPr lang="uk-UA" dirty="0"/>
              <a:t>Артеміда</a:t>
            </a:r>
          </a:p>
          <a:p>
            <a:pPr algn="ctr"/>
            <a:r>
              <a:rPr lang="uk-UA" dirty="0"/>
              <a:t>(Покровителька тваринного й рослинного світу)</a:t>
            </a:r>
            <a:endParaRPr lang="ru-RU" dirty="0"/>
          </a:p>
        </p:txBody>
      </p:sp>
    </p:spTree>
    <p:extLst>
      <p:ext uri="{BB962C8B-B14F-4D97-AF65-F5344CB8AC3E}">
        <p14:creationId xmlns:p14="http://schemas.microsoft.com/office/powerpoint/2010/main" val="23297470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Картинки по запросу &quot;Гефест&quot;">
            <a:extLst>
              <a:ext uri="{FF2B5EF4-FFF2-40B4-BE49-F238E27FC236}">
                <a16:creationId xmlns:a16="http://schemas.microsoft.com/office/drawing/2014/main" id="{AC47251B-E593-4950-B73A-B6B19A8C43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1940" y="916776"/>
            <a:ext cx="2884341" cy="4865426"/>
          </a:xfrm>
          <a:prstGeom prst="rect">
            <a:avLst/>
          </a:prstGeom>
          <a:noFill/>
          <a:extLst>
            <a:ext uri="{909E8E84-426E-40DD-AFC4-6F175D3DCCD1}">
              <a14:hiddenFill xmlns:a14="http://schemas.microsoft.com/office/drawing/2010/main">
                <a:solidFill>
                  <a:srgbClr val="FFFFFF"/>
                </a:solidFill>
              </a14:hiddenFill>
            </a:ext>
          </a:extLst>
        </p:spPr>
      </p:pic>
      <p:sp>
        <p:nvSpPr>
          <p:cNvPr id="5" name="Заголовок 1">
            <a:extLst>
              <a:ext uri="{FF2B5EF4-FFF2-40B4-BE49-F238E27FC236}">
                <a16:creationId xmlns:a16="http://schemas.microsoft.com/office/drawing/2014/main" id="{FD8F8192-0C84-46A2-9351-7D9D839FE9F9}"/>
              </a:ext>
            </a:extLst>
          </p:cNvPr>
          <p:cNvSpPr>
            <a:spLocks noGrp="1"/>
          </p:cNvSpPr>
          <p:nvPr>
            <p:ph type="title"/>
          </p:nvPr>
        </p:nvSpPr>
        <p:spPr>
          <a:xfrm>
            <a:off x="0" y="152468"/>
            <a:ext cx="12192000" cy="570864"/>
          </a:xfrm>
        </p:spPr>
        <p:txBody>
          <a:bodyPr/>
          <a:lstStyle/>
          <a:p>
            <a:pPr algn="ctr"/>
            <a:r>
              <a:rPr lang="uk-UA" dirty="0"/>
              <a:t>Гомерові Боги</a:t>
            </a:r>
            <a:endParaRPr lang="ru-RU" dirty="0"/>
          </a:p>
        </p:txBody>
      </p:sp>
      <p:sp>
        <p:nvSpPr>
          <p:cNvPr id="4" name="TextBox 3">
            <a:extLst>
              <a:ext uri="{FF2B5EF4-FFF2-40B4-BE49-F238E27FC236}">
                <a16:creationId xmlns:a16="http://schemas.microsoft.com/office/drawing/2014/main" id="{6799040B-C780-4853-AE0A-041E17798A0C}"/>
              </a:ext>
            </a:extLst>
          </p:cNvPr>
          <p:cNvSpPr txBox="1"/>
          <p:nvPr/>
        </p:nvSpPr>
        <p:spPr>
          <a:xfrm>
            <a:off x="1146411" y="5805049"/>
            <a:ext cx="3820917" cy="646331"/>
          </a:xfrm>
          <a:prstGeom prst="rect">
            <a:avLst/>
          </a:prstGeom>
          <a:noFill/>
        </p:spPr>
        <p:txBody>
          <a:bodyPr wrap="square" rtlCol="0">
            <a:spAutoFit/>
          </a:bodyPr>
          <a:lstStyle/>
          <a:p>
            <a:pPr algn="ctr"/>
            <a:r>
              <a:rPr lang="ru-RU" dirty="0"/>
              <a:t>Гефест</a:t>
            </a:r>
          </a:p>
          <a:p>
            <a:pPr algn="ctr"/>
            <a:r>
              <a:rPr lang="ru-RU" dirty="0"/>
              <a:t>(Бог вогню та ковальства)</a:t>
            </a:r>
          </a:p>
        </p:txBody>
      </p:sp>
      <p:pic>
        <p:nvPicPr>
          <p:cNvPr id="5124" name="Picture 4" descr="Arte romana, ares ludovisi, con putto di restauro del bernini (1622), II secolo dc da orig. greco del IV o II secolo ac (palazzo altemps) 01.jpg">
            <a:extLst>
              <a:ext uri="{FF2B5EF4-FFF2-40B4-BE49-F238E27FC236}">
                <a16:creationId xmlns:a16="http://schemas.microsoft.com/office/drawing/2014/main" id="{2B4FA019-B562-4397-8289-DC9F7726ED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05752" y="1073724"/>
            <a:ext cx="2922737" cy="442869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9133913-69E3-4A7B-99FF-E4FF86176463}"/>
              </a:ext>
            </a:extLst>
          </p:cNvPr>
          <p:cNvSpPr txBox="1"/>
          <p:nvPr/>
        </p:nvSpPr>
        <p:spPr>
          <a:xfrm>
            <a:off x="7224672" y="5618429"/>
            <a:ext cx="3684895" cy="923330"/>
          </a:xfrm>
          <a:prstGeom prst="rect">
            <a:avLst/>
          </a:prstGeom>
          <a:noFill/>
        </p:spPr>
        <p:txBody>
          <a:bodyPr wrap="square" rtlCol="0">
            <a:spAutoFit/>
          </a:bodyPr>
          <a:lstStyle/>
          <a:p>
            <a:pPr algn="ctr"/>
            <a:r>
              <a:rPr lang="ru-RU" dirty="0"/>
              <a:t>Арес</a:t>
            </a:r>
          </a:p>
          <a:p>
            <a:pPr algn="ctr"/>
            <a:r>
              <a:rPr lang="ru-RU" dirty="0"/>
              <a:t>(</a:t>
            </a:r>
            <a:r>
              <a:rPr lang="uk-UA" dirty="0"/>
              <a:t>Спочатку бог буревіїв і блискавок, пізніше бог війни</a:t>
            </a:r>
            <a:r>
              <a:rPr lang="ru-RU" dirty="0"/>
              <a:t>)</a:t>
            </a:r>
          </a:p>
        </p:txBody>
      </p:sp>
    </p:spTree>
    <p:extLst>
      <p:ext uri="{BB962C8B-B14F-4D97-AF65-F5344CB8AC3E}">
        <p14:creationId xmlns:p14="http://schemas.microsoft.com/office/powerpoint/2010/main" val="38745743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Zeus Otricoli Pio-Clementino Inv257.jpg">
            <a:extLst>
              <a:ext uri="{FF2B5EF4-FFF2-40B4-BE49-F238E27FC236}">
                <a16:creationId xmlns:a16="http://schemas.microsoft.com/office/drawing/2014/main" id="{7F9D77E2-1FC2-43AA-9D83-3D4ABFDA9C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8048" y="468783"/>
            <a:ext cx="2836554" cy="431475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314EC13-59EF-462D-8A32-FBD378A99EBB}"/>
              </a:ext>
            </a:extLst>
          </p:cNvPr>
          <p:cNvSpPr txBox="1"/>
          <p:nvPr/>
        </p:nvSpPr>
        <p:spPr>
          <a:xfrm>
            <a:off x="4135272" y="145326"/>
            <a:ext cx="6141492" cy="1938992"/>
          </a:xfrm>
          <a:prstGeom prst="rect">
            <a:avLst/>
          </a:prstGeom>
          <a:noFill/>
        </p:spPr>
        <p:txBody>
          <a:bodyPr wrap="square" rtlCol="0">
            <a:spAutoFit/>
          </a:bodyPr>
          <a:lstStyle/>
          <a:p>
            <a:r>
              <a:rPr lang="uk-UA" sz="2400" dirty="0"/>
              <a:t>	Зевс – верховний бог, головний з богів-олімпійців, бог грому та блискавок. Брат Аїда, Гестії, Деметри, Гери і Посейдона. Дружина Зевса – богиня Гера</a:t>
            </a:r>
            <a:endParaRPr lang="ru-RU" sz="2400" dirty="0"/>
          </a:p>
        </p:txBody>
      </p:sp>
      <p:sp>
        <p:nvSpPr>
          <p:cNvPr id="5" name="TextBox 4">
            <a:extLst>
              <a:ext uri="{FF2B5EF4-FFF2-40B4-BE49-F238E27FC236}">
                <a16:creationId xmlns:a16="http://schemas.microsoft.com/office/drawing/2014/main" id="{1A047278-D6AA-4E93-A731-B7425475EC7D}"/>
              </a:ext>
            </a:extLst>
          </p:cNvPr>
          <p:cNvSpPr txBox="1"/>
          <p:nvPr/>
        </p:nvSpPr>
        <p:spPr>
          <a:xfrm>
            <a:off x="4135272" y="2084318"/>
            <a:ext cx="7897505" cy="3046988"/>
          </a:xfrm>
          <a:prstGeom prst="rect">
            <a:avLst/>
          </a:prstGeom>
          <a:noFill/>
        </p:spPr>
        <p:txBody>
          <a:bodyPr wrap="square" rtlCol="0">
            <a:spAutoFit/>
          </a:bodyPr>
          <a:lstStyle/>
          <a:p>
            <a:r>
              <a:rPr lang="ru-RU" sz="2400" dirty="0"/>
              <a:t>	Початково в кожній області Греції шанували своє окреме божество, якому відводилася найбільш значуща роль. Основними виступали культи божеств землі й моря. Поступово роль чоловічих божеств зростала і вони мислилися як необхідна запліднююча сила, а з розвитком патріархату отримали і головуючу роль. </a:t>
            </a:r>
          </a:p>
        </p:txBody>
      </p:sp>
      <p:sp>
        <p:nvSpPr>
          <p:cNvPr id="6" name="TextBox 5">
            <a:extLst>
              <a:ext uri="{FF2B5EF4-FFF2-40B4-BE49-F238E27FC236}">
                <a16:creationId xmlns:a16="http://schemas.microsoft.com/office/drawing/2014/main" id="{C6E98A7D-37EA-4EFA-8E75-EDEB91B1075C}"/>
              </a:ext>
            </a:extLst>
          </p:cNvPr>
          <p:cNvSpPr txBox="1"/>
          <p:nvPr/>
        </p:nvSpPr>
        <p:spPr>
          <a:xfrm>
            <a:off x="655093" y="5131306"/>
            <a:ext cx="10658901" cy="1569660"/>
          </a:xfrm>
          <a:prstGeom prst="rect">
            <a:avLst/>
          </a:prstGeom>
          <a:noFill/>
        </p:spPr>
        <p:txBody>
          <a:bodyPr wrap="square" rtlCol="0">
            <a:spAutoFit/>
          </a:bodyPr>
          <a:lstStyle/>
          <a:p>
            <a:r>
              <a:rPr lang="ru-RU" sz="2400" dirty="0"/>
              <a:t>	З виникненням загальногрецької культури місцеві божества злилися в народній уяві в один образ Зевса. Цим пояснюються і його численні зв'язки з людськими жінками і богинями в міфах. Дружини місцевих богів із введенням культу Зевса приписувалися йому.</a:t>
            </a:r>
          </a:p>
        </p:txBody>
      </p:sp>
    </p:spTree>
    <p:extLst>
      <p:ext uri="{BB962C8B-B14F-4D97-AF65-F5344CB8AC3E}">
        <p14:creationId xmlns:p14="http://schemas.microsoft.com/office/powerpoint/2010/main" val="4963018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Ион">
  <a:themeElements>
    <a:clrScheme name="Ион">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Ион">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Ион">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107</TotalTime>
  <Words>274</Words>
  <Application>Microsoft Office PowerPoint</Application>
  <PresentationFormat>Широкоэкранный</PresentationFormat>
  <Paragraphs>75</Paragraphs>
  <Slides>15</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15</vt:i4>
      </vt:variant>
    </vt:vector>
  </HeadingPairs>
  <TitlesOfParts>
    <vt:vector size="20" baseType="lpstr">
      <vt:lpstr>Arial</vt:lpstr>
      <vt:lpstr>Century Gothic</vt:lpstr>
      <vt:lpstr>Times New Roman</vt:lpstr>
      <vt:lpstr>Wingdings 3</vt:lpstr>
      <vt:lpstr>Ион</vt:lpstr>
      <vt:lpstr>Презентация PowerPoint</vt:lpstr>
      <vt:lpstr>Презентация PowerPoint</vt:lpstr>
      <vt:lpstr>Презентация PowerPoint</vt:lpstr>
      <vt:lpstr>Презентация PowerPoint</vt:lpstr>
      <vt:lpstr>Гомерові Боги</vt:lpstr>
      <vt:lpstr>Гомерові Боги</vt:lpstr>
      <vt:lpstr>Гомерові Боги</vt:lpstr>
      <vt:lpstr>Гомерові Боги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Дмитрий Гуща</dc:creator>
  <cp:lastModifiedBy>Дмитрий Гуща</cp:lastModifiedBy>
  <cp:revision>12</cp:revision>
  <dcterms:created xsi:type="dcterms:W3CDTF">2021-02-17T22:00:41Z</dcterms:created>
  <dcterms:modified xsi:type="dcterms:W3CDTF">2021-04-15T16:43:44Z</dcterms:modified>
</cp:coreProperties>
</file>

<file path=docProps/thumbnail.jpeg>
</file>